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5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4" r:id="rId24"/>
    <p:sldId id="312" r:id="rId25"/>
    <p:sldId id="313" r:id="rId26"/>
    <p:sldId id="315" r:id="rId27"/>
    <p:sldId id="316" r:id="rId28"/>
    <p:sldId id="31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CF"/>
    <a:srgbClr val="B0832D"/>
    <a:srgbClr val="518CB8"/>
    <a:srgbClr val="0E7AFC"/>
    <a:srgbClr val="153AF5"/>
    <a:srgbClr val="5C95C2"/>
    <a:srgbClr val="BCD3E6"/>
    <a:srgbClr val="F1E3C8"/>
    <a:srgbClr val="DED7D4"/>
    <a:srgbClr val="B0CBE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/>
              <a:t>© 2023. Saebyeol Yu. all rights reserved.</a:t>
            </a:r>
            <a:endParaRPr lang="ko-KR" altLang="en-US" sz="105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6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DC0A6-3C53-6153-A2BC-0EB7ED829250}"/>
              </a:ext>
            </a:extLst>
          </p:cNvPr>
          <p:cNvSpPr txBox="1"/>
          <p:nvPr userDrawn="1"/>
        </p:nvSpPr>
        <p:spPr>
          <a:xfrm>
            <a:off x="9486430" y="6497854"/>
            <a:ext cx="26420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26D897-0CAB-E239-17B9-C9A4AEC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542E4-3239-44E5-92F1-8B569E257A57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AB2A8D-6681-35B8-3CC0-6E314E04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055A0C-FD4B-453F-0BC2-E75455E5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00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008D9-82E4-6BB5-62F2-166E9C48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E6AD4-5445-B623-6AF7-C15F6AAC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1711B-B82A-51D0-C19F-E7ABCACCB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542E4-3239-44E5-92F1-8B569E257A57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B6EB9-4A25-3E3A-62C3-0843F442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04E55-8A8B-0F72-DEFC-B983B2839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9C7A3-7F7F-4502-9814-D99FE1395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8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창문, 야외, 건물이(가) 표시된 사진&#10;&#10;자동 생성된 설명">
            <a:extLst>
              <a:ext uri="{FF2B5EF4-FFF2-40B4-BE49-F238E27FC236}">
                <a16:creationId xmlns:a16="http://schemas.microsoft.com/office/drawing/2014/main" id="{9527984D-51ED-BA70-6C80-6185390F3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76F14-9292-D0C9-4BEC-700E3113E2F2}"/>
              </a:ext>
            </a:extLst>
          </p:cNvPr>
          <p:cNvSpPr txBox="1"/>
          <p:nvPr/>
        </p:nvSpPr>
        <p:spPr>
          <a:xfrm>
            <a:off x="698469" y="464194"/>
            <a:ext cx="5211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신도시의 성공적인 </a:t>
            </a:r>
            <a:endParaRPr lang="en-US" altLang="ko-KR" sz="4000" b="1" spc="3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spc="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병</a:t>
            </a:r>
            <a:r>
              <a:rPr lang="en-US" altLang="ko-KR" sz="4000" spc="979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·</a:t>
            </a:r>
            <a:r>
              <a:rPr lang="ko-KR" altLang="en-US" sz="4000" b="1" spc="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의원 개원을 </a:t>
            </a:r>
            <a:endParaRPr lang="en-US" altLang="ko-KR" sz="4000" b="1" spc="3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spc="3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위한 입지 분석 서비스</a:t>
            </a:r>
            <a:endParaRPr lang="en-US" altLang="ko-KR" sz="4000" b="1" spc="3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spc="3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화면설계서</a:t>
            </a:r>
            <a:endParaRPr lang="ko-KR" altLang="en-US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01264" y="5729201"/>
            <a:ext cx="3169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IPAD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권현준</a:t>
            </a:r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곽동영</a:t>
            </a:r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송도훈</a:t>
            </a:r>
            <a:endParaRPr lang="en-US" altLang="ko-KR" sz="20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 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장준호</a:t>
            </a:r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이다연</a:t>
            </a:r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박예린</a:t>
            </a:r>
            <a:endParaRPr lang="ko-KR" altLang="en-US" sz="2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46414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440874"/>
              </p:ext>
            </p:extLst>
          </p:nvPr>
        </p:nvGraphicFramePr>
        <p:xfrm>
          <a:off x="9069185" y="1529544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584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1017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선택지역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커스텀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오버레이 클릭 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해당 지역의 영역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 지역의 개원 추천 규모 및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간호사 고용인 수 희망 정보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입력칸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하단에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3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06424" y="3281613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2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011936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7906" y="215619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28979"/>
              </p:ext>
            </p:extLst>
          </p:nvPr>
        </p:nvGraphicFramePr>
        <p:xfrm>
          <a:off x="9069185" y="1529545"/>
          <a:ext cx="2555498" cy="4915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98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44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개원 예정 규모 입력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주임급 간호사 고용 예정 수 입력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신입급 간호사 고용 예정 수 입력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 대출 상환 금액 입력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선택 지역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매출 분석 정보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모달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657906" y="298313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7906" y="3503971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7906" y="4133824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57906" y="476367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6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4096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10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230284" y="1955230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329402"/>
              </p:ext>
            </p:extLst>
          </p:nvPr>
        </p:nvGraphicFramePr>
        <p:xfrm>
          <a:off x="9069185" y="1529545"/>
          <a:ext cx="2555498" cy="492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지역명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 지역 월 평균 추정 매출 출력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 지역 월 평균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방문환자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수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 지역 평균 고용 임금과 입력한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예정 고용 간호사 수를 계산한 간호사 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임금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 지역의 임대료 정보와 입력한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개원 예정 규모를 활용한 납부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임대료 정보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입력한 월 납입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이자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추정 매출에서 고정비를 제외한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추정 순수익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 시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모달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창 닫기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4049688" y="246594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049379" y="296821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50003" y="556754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49379" y="369169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49379" y="415866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049379" y="464866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02489" y="508677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5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80009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분기별 유동인구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요일별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유동인구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11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지역현황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인구분석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77182" y="168392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179842"/>
              </p:ext>
            </p:extLst>
          </p:nvPr>
        </p:nvGraphicFramePr>
        <p:xfrm>
          <a:off x="9069185" y="1529545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현황 메뉴에서 인구 분석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 시 실행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유동인구를 분기 별로 구분해 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 그래프로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유동 인구를 분기 별로 구분해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표로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유동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인구를 요일로 구분해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표로 표시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240539" y="3263191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0539" y="426802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40539" y="536435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4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14884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전체 </a:t>
                      </a:r>
                      <a:r>
                        <a:rPr lang="ko-KR" altLang="en-US" sz="1200" b="0" spc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주거인구</a:t>
                      </a:r>
                      <a:endParaRPr lang="en-US" altLang="ko-KR" sz="1200" b="0" spc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성별</a:t>
                      </a:r>
                      <a:r>
                        <a:rPr lang="en-US" altLang="ko-KR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연령별 주거 인구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지역현황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인구분석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40539" y="218274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27812"/>
              </p:ext>
            </p:extLst>
          </p:nvPr>
        </p:nvGraphicFramePr>
        <p:xfrm>
          <a:off x="9069185" y="1529545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연도별 주거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인구 막대 그래프로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연도별 주거 인구 표로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성별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연령대별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주거인구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표로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240539" y="387746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0539" y="536329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5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50695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인구 예측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13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지역현황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인구분석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40539" y="218274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18342"/>
              </p:ext>
            </p:extLst>
          </p:nvPr>
        </p:nvGraphicFramePr>
        <p:xfrm>
          <a:off x="9069185" y="1529545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2024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~ 2026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년의 인구 예측 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 그래프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2024 ~ 2026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년의 인구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예측표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240539" y="486220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37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64864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•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페업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치과 수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</a:p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전체 치과 수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14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지역현황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치과현황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97073" y="192148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86563"/>
              </p:ext>
            </p:extLst>
          </p:nvPr>
        </p:nvGraphicFramePr>
        <p:xfrm>
          <a:off x="9069185" y="1529545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현황 메뉴 중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치과현황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클릭 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실행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•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현황 막대 그래프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•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현황표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별 병원 수 현황표 표시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381215" y="314393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1215" y="479437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1215" y="561958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7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5669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지도에 병원 정보</a:t>
                      </a:r>
                      <a:r>
                        <a:rPr lang="ko-KR" altLang="en-US" sz="1200" b="0" spc="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표시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15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지역현황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지도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25406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77459" y="215259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05838"/>
              </p:ext>
            </p:extLst>
          </p:nvPr>
        </p:nvGraphicFramePr>
        <p:xfrm>
          <a:off x="9069185" y="1529545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현황 메뉴 중 지도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실행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선택 버튼 클릭 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해당 지역 병원 정보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선택한 지역의 지역 정보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선택한 지역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영역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폴리곤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선택한 지역의 치과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위치 표시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873584" y="2812344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77558" y="328711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777557" y="432335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1379" y="3659324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8160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 위치 표시 </a:t>
                      </a:r>
                      <a:r>
                        <a:rPr lang="ko-KR" altLang="en-US" sz="1200" b="0" spc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endParaRPr lang="en-US" altLang="ko-KR" sz="1200" b="0" spc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 정보 표시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16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지역현황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지도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04977" y="33383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53467"/>
              </p:ext>
            </p:extLst>
          </p:nvPr>
        </p:nvGraphicFramePr>
        <p:xfrm>
          <a:off x="9069185" y="1529545"/>
          <a:ext cx="2555498" cy="49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0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37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 위치 표시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 위치 표시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 정보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4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0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381215" y="4711483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72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17762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약관동의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18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이용약관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동의페이지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6071" y="337348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643252"/>
              </p:ext>
            </p:extLst>
          </p:nvPr>
        </p:nvGraphicFramePr>
        <p:xfrm>
          <a:off x="9069185" y="1529545"/>
          <a:ext cx="2555498" cy="494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128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17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약관동의 시 체크 박스 체크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약관동의 시 체크 박스 체크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674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회원가입하기 버튼 클릭 시 회원정보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입력페이지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이동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약관동의가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완료되지 않았을 경우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이용 약관 미동의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경고창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1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이용약관 미동의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경고창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15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491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276071" y="4824144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56C624-338C-71A2-D74D-E89B50933CA4}"/>
              </a:ext>
            </a:extLst>
          </p:cNvPr>
          <p:cNvSpPr/>
          <p:nvPr/>
        </p:nvSpPr>
        <p:spPr>
          <a:xfrm>
            <a:off x="5712400" y="1645581"/>
            <a:ext cx="1758223" cy="4276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이용 약관 및 개인 정보 수집에</a:t>
            </a:r>
            <a:r>
              <a:rPr lang="en-US" altLang="ko-KR" sz="900" dirty="0">
                <a:solidFill>
                  <a:schemeClr val="tx1"/>
                </a:solidFill>
              </a:rPr>
              <a:t/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ko-KR" altLang="en-US" sz="900" dirty="0">
                <a:solidFill>
                  <a:schemeClr val="tx1"/>
                </a:solidFill>
              </a:rPr>
              <a:t>동의해야 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22309" y="5828446"/>
            <a:ext cx="372205" cy="379227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40195" y="132925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7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1F24B-201F-8DE7-C580-DD25EF0D99F0}"/>
              </a:ext>
            </a:extLst>
          </p:cNvPr>
          <p:cNvSpPr txBox="1"/>
          <p:nvPr/>
        </p:nvSpPr>
        <p:spPr>
          <a:xfrm>
            <a:off x="706798" y="162267"/>
            <a:ext cx="1691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HISTORY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563036"/>
              </p:ext>
            </p:extLst>
          </p:nvPr>
        </p:nvGraphicFramePr>
        <p:xfrm>
          <a:off x="567318" y="1981199"/>
          <a:ext cx="11057363" cy="4687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1680323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5591455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2352344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668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</a:t>
                      </a:r>
                      <a:r>
                        <a:rPr lang="en-US" altLang="ko-KR" b="1" spc="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No</a:t>
                      </a:r>
                      <a:endParaRPr lang="ko-KR" altLang="en-US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 Date</a:t>
                      </a:r>
                      <a:endParaRPr lang="ko-KR" altLang="en-US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r>
                        <a:rPr lang="en-US" altLang="ko-KR" b="1" spc="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of Change</a:t>
                      </a:r>
                      <a:endParaRPr lang="ko-KR" altLang="en-US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Revised By</a:t>
                      </a:r>
                      <a:endParaRPr lang="ko-KR" altLang="en-US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668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Ver.0.1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2023-11-29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설계서 초본 작성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IPAD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668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Ver.0.2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2023-12-01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화면 설계서 </a:t>
                      </a: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메인페이지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UI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수정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IPAD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346459"/>
                  </a:ext>
                </a:extLst>
              </a:tr>
              <a:tr h="99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Ver.0.3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2023-12-11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메인페이지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UI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수정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매출 분석 페이지 지도 선택 메뉴 위치 변경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매출 분석 페이지 선택 지역 마커 마우스 오버 시 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지역 간단 정보 출력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매출 분석 상세 페이지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UI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수정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IPAD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87343"/>
                  </a:ext>
                </a:extLst>
              </a:tr>
              <a:tr h="996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Ver.0.4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2023-12-20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메인 페이지 수정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매출 분석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–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지역 선택 페이지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Select Box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위치 변경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모달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 창 출력 그래프 버튼 삽입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매출분석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–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진료 과목별 추이 페이지 삽입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매출 분석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페이지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UI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수정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IPAD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89612"/>
                  </a:ext>
                </a:extLst>
              </a:tr>
              <a:tr h="6689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Ver.0.5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2024-02-29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화면 설계서 템플릿 변경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+mn-cs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lvl="1" indent="0"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IPAD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48209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21005-5328-D0E8-0CCA-B1F8EA1848B8}"/>
              </a:ext>
            </a:extLst>
          </p:cNvPr>
          <p:cNvSpPr/>
          <p:nvPr/>
        </p:nvSpPr>
        <p:spPr>
          <a:xfrm>
            <a:off x="567318" y="996864"/>
            <a:ext cx="11057363" cy="73033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r="2700000" algn="tl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9021F-1E8F-458A-A8C5-4A2E9C0B9913}"/>
              </a:ext>
            </a:extLst>
          </p:cNvPr>
          <p:cNvSpPr txBox="1"/>
          <p:nvPr/>
        </p:nvSpPr>
        <p:spPr>
          <a:xfrm>
            <a:off x="4411884" y="1123504"/>
            <a:ext cx="33682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spc="6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세부 정보</a:t>
            </a:r>
            <a:endParaRPr lang="ko-KR" altLang="en-US" sz="2500" b="1" spc="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03479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회원정보입력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19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이용약관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동의페이지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1215" y="351479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930087"/>
              </p:ext>
            </p:extLst>
          </p:nvPr>
        </p:nvGraphicFramePr>
        <p:xfrm>
          <a:off x="9069185" y="1529545"/>
          <a:ext cx="2555498" cy="491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5501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작성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중복확인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유효성 검사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비밀번호 작성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비밀번호 확인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이메일 작성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이름 작성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휴대폰 번호 자성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생년월일 작성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희망지역 선택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28088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10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버튼 클릭 시 회원정보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데이터베이스 저장 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완료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877977"/>
                  </a:ext>
                </a:extLst>
              </a:tr>
              <a:tr h="396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취소 버튼 클릭 시 작성한 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 초기화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399870"/>
                  </a:ext>
                </a:extLst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3385031" y="351479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81215" y="3980082"/>
            <a:ext cx="372205" cy="379227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81215" y="4452387"/>
            <a:ext cx="372205" cy="379227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1215" y="4924692"/>
            <a:ext cx="372205" cy="379227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81817" y="351479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81817" y="398008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681817" y="445238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681817" y="492469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67251" y="5886443"/>
            <a:ext cx="396262" cy="372205"/>
            <a:chOff x="3067251" y="5886443"/>
            <a:chExt cx="396262" cy="372205"/>
          </a:xfrm>
        </p:grpSpPr>
        <p:sp>
          <p:nvSpPr>
            <p:cNvPr id="23" name="타원 22"/>
            <p:cNvSpPr/>
            <p:nvPr/>
          </p:nvSpPr>
          <p:spPr>
            <a:xfrm>
              <a:off x="3074237" y="5886443"/>
              <a:ext cx="372205" cy="372205"/>
            </a:xfrm>
            <a:prstGeom prst="ellipse">
              <a:avLst/>
            </a:prstGeom>
            <a:solidFill>
              <a:srgbClr val="0E7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067251" y="5910962"/>
              <a:ext cx="396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endParaRPr lang="ko-KR" altLang="en-US" sz="15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845759" y="5886443"/>
            <a:ext cx="396262" cy="372205"/>
            <a:chOff x="3061928" y="5886443"/>
            <a:chExt cx="396262" cy="372205"/>
          </a:xfrm>
        </p:grpSpPr>
        <p:sp>
          <p:nvSpPr>
            <p:cNvPr id="25" name="타원 24"/>
            <p:cNvSpPr/>
            <p:nvPr/>
          </p:nvSpPr>
          <p:spPr>
            <a:xfrm>
              <a:off x="3074237" y="5886443"/>
              <a:ext cx="372205" cy="372205"/>
            </a:xfrm>
            <a:prstGeom prst="ellipse">
              <a:avLst/>
            </a:prstGeom>
            <a:solidFill>
              <a:srgbClr val="0E7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61928" y="5910962"/>
              <a:ext cx="396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11</a:t>
              </a:r>
              <a:endParaRPr lang="ko-KR" altLang="en-US" sz="15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5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62720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성공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이용약관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동의페이지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입력페이지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성공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환영페이지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62352" y="360787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07178"/>
              </p:ext>
            </p:extLst>
          </p:nvPr>
        </p:nvGraphicFramePr>
        <p:xfrm>
          <a:off x="9069185" y="1529546"/>
          <a:ext cx="2555498" cy="4915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260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가입한 회원 이름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3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0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704929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페이지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21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56612" y="297468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53404"/>
              </p:ext>
            </p:extLst>
          </p:nvPr>
        </p:nvGraphicFramePr>
        <p:xfrm>
          <a:off x="9069185" y="1529546"/>
          <a:ext cx="2555498" cy="4939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007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 작성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 작성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67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버튼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클릭 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성공 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메인화면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이동 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성공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버튼 클릭 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실패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상단 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실패 경고문구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페이지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 찾기 페이지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 찾기 페이지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05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2756612" y="358365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54634" y="452299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28817" y="506160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926839" y="506160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49551" y="506160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6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19156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성공 후</a:t>
                      </a:r>
                      <a:endParaRPr lang="en-US" altLang="ko-KR" sz="1200" b="0" spc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 버튼 생성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22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성공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362091" y="132925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64038"/>
              </p:ext>
            </p:extLst>
          </p:nvPr>
        </p:nvGraphicFramePr>
        <p:xfrm>
          <a:off x="9069185" y="1529546"/>
          <a:ext cx="2555498" cy="4920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6946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43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성공 후 마이페이지 버튼 생성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 버튼 클릭 시 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 화면 이동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01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67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01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01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01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01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01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5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1562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23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36704" y="370534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94062"/>
              </p:ext>
            </p:extLst>
          </p:nvPr>
        </p:nvGraphicFramePr>
        <p:xfrm>
          <a:off x="9069185" y="1529546"/>
          <a:ext cx="2555498" cy="4915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007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회원수정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전 본인인증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 입력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회원탈퇴 전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안내문구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및 본인인증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 입력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나의 활동 내역 페이지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선택한 페이지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4171967" y="370534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421127" y="370534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359512" y="448921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6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958599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회원정보수정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24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회원정보수정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117108" y="465040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21293"/>
              </p:ext>
            </p:extLst>
          </p:nvPr>
        </p:nvGraphicFramePr>
        <p:xfrm>
          <a:off x="9069185" y="1529546"/>
          <a:ext cx="2555498" cy="4915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007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본인인증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확인 버튼 클릭 시 회원 정보 수정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 이동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3117108" y="509664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2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297943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회원정보수정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25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회원정보수정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회원수정정보 </a:t>
                      </a:r>
                      <a:r>
                        <a:rPr lang="ko-KR" altLang="en-US" sz="1200" b="0" spc="300" baseline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입력페이지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99582" y="3695814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0346"/>
              </p:ext>
            </p:extLst>
          </p:nvPr>
        </p:nvGraphicFramePr>
        <p:xfrm>
          <a:off x="9069185" y="1529546"/>
          <a:ext cx="2555498" cy="4915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007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 불가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 입력 후 비밀번호 입력과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같아야 회원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에서 비밀번호 수정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기존 등록된 이메일 정보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 변경 가능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휴대폰번호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생년월일 수정 불가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희망지역 변경 가능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회원수정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버튼 클릭 시 수정된 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회원정보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6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599581" y="4214850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9581" y="503452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9647" y="503452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769647" y="3695813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352830" y="562779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98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78440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회원탈퇴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26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마이페이지 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회원탈퇴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1215" y="3768611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980497"/>
              </p:ext>
            </p:extLst>
          </p:nvPr>
        </p:nvGraphicFramePr>
        <p:xfrm>
          <a:off x="9069185" y="1529546"/>
          <a:ext cx="2555498" cy="4917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6976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탈퇴 회원 개인정보 처리 약관 안내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본인인증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 입력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46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확인 버튼 클릭 시 회원탈퇴 완료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본인인증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실패 시 경고문구 출력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회원탈퇴 완료 후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메인화면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이동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3050757" y="529114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50756" y="5737383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9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914399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회원탈퇴</a:t>
                      </a:r>
                      <a:endParaRPr lang="ko-KR" altLang="en-US" sz="12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27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게시판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1215" y="3768611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69185" y="1529546"/>
          <a:ext cx="2555498" cy="4917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6976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탈퇴 회원 개인정보 처리 약관 안내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본인인증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패스워드 입력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46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확인 버튼 클릭 시 회원탈퇴 완료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본인인증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실패 시 경고문구 출력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회원탈퇴 완료 후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메인화면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이동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4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3050757" y="529114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050756" y="5737383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955735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웹 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9" y="1529542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58642"/>
              </p:ext>
            </p:extLst>
          </p:nvPr>
        </p:nvGraphicFramePr>
        <p:xfrm>
          <a:off x="9069185" y="1529545"/>
          <a:ext cx="2555498" cy="492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56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홈페이지 로고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지역추천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메뉴 클릭 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 페이지로 이동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매출분석 메뉴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매출분석 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입지분석 메뉴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클릭시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드롭다운으로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입지분석 상세 메뉴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Q&amp;A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메뉴 클릭 시 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커뮤니티 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클릭 시 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 로그인 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클릭 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1442498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778928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609125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91080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35741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85494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335247" y="141640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0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88648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웹 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9" y="1529542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27031"/>
              </p:ext>
            </p:extLst>
          </p:nvPr>
        </p:nvGraphicFramePr>
        <p:xfrm>
          <a:off x="9069185" y="1529545"/>
          <a:ext cx="2555498" cy="492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56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상단 메뉴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고정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자세히 보기 버튼 클릭 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입지분석 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인구 분석 페이지로 이동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자세히 보기 버튼 클릭 시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입지분석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치과 현황 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452969" y="146139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909896" y="423998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909895" y="589796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4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230111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웹 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702575"/>
              </p:ext>
            </p:extLst>
          </p:nvPr>
        </p:nvGraphicFramePr>
        <p:xfrm>
          <a:off x="9069185" y="1529545"/>
          <a:ext cx="2555498" cy="492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56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상단 메뉴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고정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여기 문구 클릭 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 분석 페이지로 이동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4316326" y="255186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10876" y="134344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68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27723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웹 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19981"/>
              </p:ext>
            </p:extLst>
          </p:nvPr>
        </p:nvGraphicFramePr>
        <p:xfrm>
          <a:off x="9069185" y="1529545"/>
          <a:ext cx="2555498" cy="492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56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Q&amp;A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 시 게시판 페이지로 이동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게시판의 게시글 연동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게시글 클릭 시 </a:t>
                      </a:r>
                      <a:r>
                        <a:rPr lang="ko-KR" altLang="en-US" sz="10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게시글로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이동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하단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Footer</a:t>
                      </a:r>
                      <a:r>
                        <a:rPr lang="en-US" altLang="ko-KR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고정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4204976" y="2687823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04976" y="224158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81215" y="535824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08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809546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97832"/>
              </p:ext>
            </p:extLst>
          </p:nvPr>
        </p:nvGraphicFramePr>
        <p:xfrm>
          <a:off x="9069185" y="1529545"/>
          <a:ext cx="2555498" cy="492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56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개원 희망 분야 선택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중복 선택 가능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추천 지역 검색 버튼 클릭 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희망 분야를 고려해 지역 추천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추천 지역 순위 및 최우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 추천 지역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지역정보 출력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최우선 추천 지역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지도 표시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21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657906" y="2240880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7907" y="160853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57906" y="279887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19493" y="1608539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8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81467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2645"/>
              </p:ext>
            </p:extLst>
          </p:nvPr>
        </p:nvGraphicFramePr>
        <p:xfrm>
          <a:off x="9069185" y="1529545"/>
          <a:ext cx="2555498" cy="4915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154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9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추천 지역 검색 클릭 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희망 분야 선택에 따라 실행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49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개업 추천 지역 상위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곳 출력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49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최우선 추천 지역 정보 출력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43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최우선 추천 지역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폴리곤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표시 및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현재 운영 중인 병원 파란색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폐업 병원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빨간색으로 지도 마커 표시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69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파란색 마커 클릭 시 치과 이름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개업일 표시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빨간색 마커 클릭 시 치과 이름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폐업일 표시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49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49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493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657904" y="2928945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7903" y="2175861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57905" y="3970638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49366" y="2829420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93493" y="1569796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8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61626"/>
              </p:ext>
            </p:extLst>
          </p:nvPr>
        </p:nvGraphicFramePr>
        <p:xfrm>
          <a:off x="567318" y="312820"/>
          <a:ext cx="11057363" cy="942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241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5115136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2146439200"/>
                    </a:ext>
                  </a:extLst>
                </a:gridCol>
                <a:gridCol w="1533698">
                  <a:extLst>
                    <a:ext uri="{9D8B030D-6E8A-4147-A177-3AD203B41FA5}">
                      <a16:colId xmlns:a16="http://schemas.microsoft.com/office/drawing/2014/main" val="1774428158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3510694870"/>
                    </a:ext>
                  </a:extLst>
                </a:gridCol>
                <a:gridCol w="720795">
                  <a:extLst>
                    <a:ext uri="{9D8B030D-6E8A-4147-A177-3AD203B41FA5}">
                      <a16:colId xmlns:a16="http://schemas.microsoft.com/office/drawing/2014/main" val="1654641711"/>
                    </a:ext>
                  </a:extLst>
                </a:gridCol>
              </a:tblGrid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프로젝트 명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신도시의 성공적인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병</a:t>
                      </a:r>
                      <a:r>
                        <a:rPr lang="en-US" altLang="ko-KR" sz="1200" b="0" spc="979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·</a:t>
                      </a:r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의원 개원을 위한 입지 분석 서비스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</a:t>
                      </a:r>
                      <a:endParaRPr lang="en-US" altLang="ko-KR" sz="1200" b="0" spc="300" dirty="0" smtClean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ctr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페이지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471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 경로</a:t>
                      </a:r>
                      <a:endParaRPr lang="ko-KR" altLang="en-US" sz="1200" b="1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페이지 </a:t>
                      </a:r>
                      <a:r>
                        <a:rPr lang="en-US" altLang="ko-KR" sz="1200" b="0" spc="30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–</a:t>
                      </a:r>
                      <a:r>
                        <a:rPr lang="en-US" altLang="ko-KR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</a:t>
                      </a:r>
                      <a:r>
                        <a:rPr lang="ko-KR" altLang="en-US" sz="1200" b="0" spc="300" baseline="0" dirty="0" smtClean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지역 추천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7800" lvl="1" indent="0"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67318" y="1515358"/>
            <a:ext cx="8019728" cy="49294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C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dirty="0">
              <a:latin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50D9A27B-E744-5FB4-B954-B452762C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867216"/>
              </p:ext>
            </p:extLst>
          </p:nvPr>
        </p:nvGraphicFramePr>
        <p:xfrm>
          <a:off x="9069185" y="1529545"/>
          <a:ext cx="2555498" cy="491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59">
                  <a:extLst>
                    <a:ext uri="{9D8B030D-6E8A-4147-A177-3AD203B41FA5}">
                      <a16:colId xmlns:a16="http://schemas.microsoft.com/office/drawing/2014/main" val="29594014"/>
                    </a:ext>
                  </a:extLst>
                </a:gridCol>
                <a:gridCol w="2031739">
                  <a:extLst>
                    <a:ext uri="{9D8B030D-6E8A-4147-A177-3AD203B41FA5}">
                      <a16:colId xmlns:a16="http://schemas.microsoft.com/office/drawing/2014/main" val="3337239140"/>
                    </a:ext>
                  </a:extLst>
                </a:gridCol>
              </a:tblGrid>
              <a:tr h="74985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200" dirty="0" smtClean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Description</a:t>
                      </a:r>
                      <a:endParaRPr lang="ko-KR" altLang="en-US" sz="2000" b="1" spc="20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8CB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ko-KR" altLang="en-US" sz="1200" b="0" spc="200" dirty="0">
                        <a:solidFill>
                          <a:schemeClr val="tx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48184"/>
                  </a:ext>
                </a:extLst>
              </a:tr>
              <a:tr h="544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개업 추천 지역 상위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곳 표시 및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해당 지역 텍스트 클릭 시 지도 표시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</a:t>
                      </a:r>
                    </a:p>
                    <a:p>
                      <a:pPr lvl="0" algn="l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번의 지역 정보 출력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167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추천 지역 클릭 시 클릭한 지역의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정보 표시</a:t>
                      </a:r>
                      <a:endParaRPr lang="en-US" altLang="ko-KR" sz="1000" b="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98610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추천 지역 클릭 시 해당 지역의</a:t>
                      </a:r>
                      <a:endParaRPr lang="en-US" altLang="ko-KR" sz="10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vl="0" algn="l" latinLnBrk="1"/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폴리곤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및 </a:t>
                      </a:r>
                      <a:r>
                        <a:rPr lang="ko-KR" altLang="en-US" sz="10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개폐업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치과 위치</a:t>
                      </a:r>
                      <a:r>
                        <a:rPr lang="ko-KR" altLang="en-US" sz="10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표시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48673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65384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49993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730026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47683"/>
                  </a:ext>
                </a:extLst>
              </a:tr>
              <a:tr h="517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spc="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</a:t>
                      </a:r>
                      <a:endParaRPr lang="ko-KR" altLang="en-US" sz="1200" b="0" spc="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3C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3547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657905" y="3994267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35402" y="6471138"/>
            <a:ext cx="2672862" cy="27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57906" y="329166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531735" y="2396942"/>
            <a:ext cx="372205" cy="372205"/>
          </a:xfrm>
          <a:prstGeom prst="ellipse">
            <a:avLst/>
          </a:prstGeom>
          <a:solidFill>
            <a:srgbClr val="0E7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endParaRPr lang="ko-KR" altLang="en-US" sz="15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5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인스타그램갬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95C2"/>
      </a:accent1>
      <a:accent2>
        <a:srgbClr val="779289"/>
      </a:accent2>
      <a:accent3>
        <a:srgbClr val="97AEB6"/>
      </a:accent3>
      <a:accent4>
        <a:srgbClr val="F1E3C8"/>
      </a:accent4>
      <a:accent5>
        <a:srgbClr val="D9D1CE"/>
      </a:accent5>
      <a:accent6>
        <a:srgbClr val="9C918C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1894</Words>
  <Application>Microsoft Office PowerPoint</Application>
  <PresentationFormat>와이드스크린</PresentationFormat>
  <Paragraphs>762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Pretendard</vt:lpstr>
      <vt:lpstr>Pretendard Black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83</cp:revision>
  <dcterms:created xsi:type="dcterms:W3CDTF">2023-08-20T10:34:02Z</dcterms:created>
  <dcterms:modified xsi:type="dcterms:W3CDTF">2024-02-29T03:51:46Z</dcterms:modified>
</cp:coreProperties>
</file>